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82" r:id="rId6"/>
    <p:sldId id="270" r:id="rId7"/>
    <p:sldId id="271" r:id="rId8"/>
    <p:sldId id="272" r:id="rId9"/>
    <p:sldId id="273" r:id="rId10"/>
    <p:sldId id="274" r:id="rId11"/>
    <p:sldId id="275" r:id="rId12"/>
    <p:sldId id="284" r:id="rId13"/>
    <p:sldId id="285" r:id="rId14"/>
    <p:sldId id="286" r:id="rId15"/>
    <p:sldId id="283" r:id="rId16"/>
    <p:sldId id="278" r:id="rId17"/>
    <p:sldId id="279" r:id="rId18"/>
    <p:sldId id="280" r:id="rId19"/>
    <p:sldId id="287" r:id="rId20"/>
    <p:sldId id="288" r:id="rId21"/>
    <p:sldId id="281" r:id="rId22"/>
    <p:sldId id="289" r:id="rId23"/>
    <p:sldId id="267" r:id="rId2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190" autoAdjust="0"/>
  </p:normalViewPr>
  <p:slideViewPr>
    <p:cSldViewPr>
      <p:cViewPr>
        <p:scale>
          <a:sx n="75" d="100"/>
          <a:sy n="75" d="100"/>
        </p:scale>
        <p:origin x="-123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3" y="1916832"/>
            <a:ext cx="9429784" cy="3167074"/>
          </a:xfrm>
        </p:spPr>
        <p:txBody>
          <a:bodyPr/>
          <a:lstStyle/>
          <a:p>
            <a:r>
              <a:rPr lang="sr-Latn-RS" sz="6600" dirty="0" smtClean="0">
                <a:solidFill>
                  <a:schemeClr val="tx1"/>
                </a:solidFill>
                <a:latin typeface="+mn-lt"/>
              </a:rPr>
              <a:t>ANALIZA ANKETA UČENIKA I RODITELJA</a:t>
            </a:r>
            <a:endParaRPr lang="en-US" sz="6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8572528" y="3071810"/>
            <a:ext cx="357190" cy="3165502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b7b7828b_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14290"/>
            <a:ext cx="3800489" cy="250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6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IZVEŠTAJ O REZULTATIMA UPITNIKA ZA RODITELJE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708920"/>
            <a:ext cx="4703711" cy="31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1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708" y="90695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u="sng" dirty="0"/>
          </a:p>
          <a:p>
            <a:pPr algn="ctr"/>
            <a:r>
              <a:rPr lang="sr-Latn-RS" sz="4400" b="1" dirty="0" smtClean="0"/>
              <a:t>1. </a:t>
            </a:r>
            <a:r>
              <a:rPr lang="en-US" sz="4400" b="1" dirty="0" err="1" smtClean="0"/>
              <a:t>Da</a:t>
            </a:r>
            <a:r>
              <a:rPr lang="en-US" sz="4400" b="1" dirty="0" smtClean="0"/>
              <a:t> </a:t>
            </a:r>
            <a:r>
              <a:rPr lang="en-US" sz="4400" b="1" dirty="0"/>
              <a:t>li je </a:t>
            </a:r>
            <a:r>
              <a:rPr lang="en-US" sz="4400" b="1" dirty="0" err="1"/>
              <a:t>učenje</a:t>
            </a:r>
            <a:r>
              <a:rPr lang="en-US" sz="4400" b="1" dirty="0"/>
              <a:t> </a:t>
            </a:r>
            <a:r>
              <a:rPr lang="en-US" sz="4400" b="1" dirty="0" err="1"/>
              <a:t>važno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 smtClean="0"/>
              <a:t>zašto</a:t>
            </a:r>
            <a:r>
              <a:rPr lang="sr-Latn-RS" sz="4400" b="1" dirty="0" smtClean="0"/>
              <a:t>?</a:t>
            </a:r>
            <a:endParaRPr lang="en-US" sz="4400" dirty="0"/>
          </a:p>
          <a:p>
            <a:pPr algn="ctr"/>
            <a:endParaRPr lang="en-US" dirty="0"/>
          </a:p>
        </p:txBody>
      </p:sp>
      <p:pic>
        <p:nvPicPr>
          <p:cNvPr id="8194" name="Picture 2" descr="Ð ÐµÐ·ÑÐ»ÑÐ°Ñ ÑÐ»Ð¸ÐºÐ° Ð·Ð° ucenje izgradjuje licn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866388" cy="36433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15896" y="40466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u="sng" dirty="0"/>
              <a:t>Analizom upitnika za roditelje dobili smo sledeće rezultate: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768661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0338"/>
            <a:ext cx="8072494" cy="1600200"/>
          </a:xfrm>
        </p:spPr>
        <p:txBody>
          <a:bodyPr>
            <a:noAutofit/>
          </a:bodyPr>
          <a:lstStyle/>
          <a:p>
            <a:pPr algn="ctr"/>
            <a:r>
              <a:rPr lang="sr-Latn-RS" sz="4400" b="1" dirty="0" smtClean="0">
                <a:latin typeface="+mn-lt"/>
              </a:rPr>
              <a:t>2. </a:t>
            </a:r>
            <a:r>
              <a:rPr lang="en-US" sz="4400" b="1" dirty="0" smtClean="0">
                <a:latin typeface="+mn-lt"/>
              </a:rPr>
              <a:t>D</a:t>
            </a:r>
            <a:r>
              <a:rPr lang="sr-Latn-RS" sz="4400" b="1" dirty="0" smtClean="0">
                <a:latin typeface="+mn-lt"/>
              </a:rPr>
              <a:t>a li ste učili kada ste bili u školi i kakav Vam je bio uspeh?</a:t>
            </a:r>
            <a:endParaRPr lang="en-US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746" name="AutoShape 2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utoShape 14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0" name="Picture 16" descr="Ð ÐµÐ·ÑÐ»ÑÐ°Ñ ÑÐ»Ð¸ÐºÐ° Ð·Ð° studenti i osnov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049" y="1959011"/>
            <a:ext cx="5905500" cy="39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04664"/>
            <a:ext cx="8215370" cy="16002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>
                <a:latin typeface="+mn-lt"/>
              </a:rPr>
              <a:t>3. </a:t>
            </a:r>
            <a:r>
              <a:rPr lang="en-US" sz="4400" b="1" dirty="0" smtClean="0">
                <a:latin typeface="+mn-lt"/>
              </a:rPr>
              <a:t>K</a:t>
            </a:r>
            <a:r>
              <a:rPr lang="sr-Latn-RS" sz="4400" b="1" dirty="0" smtClean="0">
                <a:latin typeface="+mn-lt"/>
              </a:rPr>
              <a:t>oji Vam je bio najlakši način za učenje?</a:t>
            </a:r>
            <a:endParaRPr lang="en-US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3794" name="AutoShape 2" descr="Ð ÐµÐ·ÑÐ»ÑÐ°Ñ ÑÐ»Ð¸ÐºÐ° Ð·Ð° nastavn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Ð ÐµÐ·ÑÐ»ÑÐ°Ñ ÑÐ»Ð¸ÐºÐ° Ð·Ð° nastavn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Ð ÐµÐ·ÑÐ»ÑÐ°Ñ ÑÐ»Ð¸ÐºÐ° Ð·Ð° nastavn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Ð ÐµÐ·ÑÐ»ÑÐ°Ñ ÑÐ»Ð¸ÐºÐ° Ð·Ð° nastavn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Ð¡ÑÐ¾Ð´Ð½Ð° ÑÐ»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102" y="2004864"/>
            <a:ext cx="5857916" cy="38903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72560" cy="1600200"/>
          </a:xfrm>
        </p:spPr>
        <p:txBody>
          <a:bodyPr>
            <a:noAutofit/>
          </a:bodyPr>
          <a:lstStyle/>
          <a:p>
            <a:pPr algn="ctr"/>
            <a:r>
              <a:rPr lang="sr-Latn-RS" sz="4400" b="1" dirty="0" smtClean="0">
                <a:latin typeface="+mn-lt"/>
              </a:rPr>
              <a:t>4. </a:t>
            </a:r>
            <a:r>
              <a:rPr lang="en-US" sz="4400" b="1" dirty="0" smtClean="0">
                <a:latin typeface="+mn-lt"/>
              </a:rPr>
              <a:t>D</a:t>
            </a:r>
            <a:r>
              <a:rPr lang="sr-Latn-RS" sz="4400" b="1" dirty="0" smtClean="0">
                <a:latin typeface="+mn-lt"/>
              </a:rPr>
              <a:t>a li ste i nakon što ste završili redovno školovanje nešto učili? </a:t>
            </a:r>
            <a:r>
              <a:rPr lang="en-US" sz="4400" b="1" dirty="0" smtClean="0">
                <a:latin typeface="+mn-lt"/>
              </a:rPr>
              <a:t>Š</a:t>
            </a:r>
            <a:r>
              <a:rPr lang="sr-Latn-RS" sz="4400" b="1" dirty="0" smtClean="0">
                <a:latin typeface="+mn-lt"/>
              </a:rPr>
              <a:t>ta i kako?</a:t>
            </a:r>
            <a:endParaRPr lang="en-US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4818" name="Picture 2" descr="Ð ÐµÐ·ÑÐ»ÑÐ°Ñ ÑÐ»Ð¸ÐºÐ° Ð·Ð° menadz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344" y="2385994"/>
            <a:ext cx="4487311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937"/>
            <a:ext cx="7309796" cy="2457448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>
                <a:latin typeface="+mn-lt"/>
              </a:rPr>
              <a:t>5. </a:t>
            </a:r>
            <a:r>
              <a:rPr lang="en-US" sz="4400" b="1" dirty="0" smtClean="0">
                <a:latin typeface="+mn-lt"/>
              </a:rPr>
              <a:t>K</a:t>
            </a:r>
            <a:r>
              <a:rPr lang="sr-Latn-RS" sz="4400" b="1" dirty="0" smtClean="0">
                <a:latin typeface="+mn-lt"/>
              </a:rPr>
              <a:t>oji način učenja bi učenicima preporučili za učenje?</a:t>
            </a:r>
            <a:endParaRPr lang="en-US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88" y="2606379"/>
            <a:ext cx="4630203" cy="3081189"/>
          </a:xfrm>
          <a:prstGeom prst="rect">
            <a:avLst/>
          </a:prstGeom>
        </p:spPr>
      </p:pic>
      <p:sp>
        <p:nvSpPr>
          <p:cNvPr id="32770" name="AutoShape 2" descr="Ð ÐµÐ·ÑÐ»ÑÐ°Ñ ÑÐ»Ð¸ÐºÐ° Ð·Ð° studenti i osnov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224" y="476672"/>
            <a:ext cx="7429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4400" b="1" dirty="0" smtClean="0"/>
              <a:t>6. </a:t>
            </a:r>
            <a:r>
              <a:rPr lang="en-US" sz="4400" b="1" dirty="0" smtClean="0"/>
              <a:t>Da </a:t>
            </a:r>
            <a:r>
              <a:rPr lang="en-US" sz="4400" b="1" dirty="0"/>
              <a:t>li </a:t>
            </a:r>
            <a:r>
              <a:rPr lang="en-US" sz="4400" b="1" dirty="0" err="1"/>
              <a:t>ste</a:t>
            </a:r>
            <a:r>
              <a:rPr lang="en-US" sz="4400" b="1" dirty="0"/>
              <a:t> u </a:t>
            </a:r>
            <a:r>
              <a:rPr lang="en-US" sz="4400" b="1" dirty="0" err="1" smtClean="0"/>
              <a:t>Vašem</a:t>
            </a:r>
            <a:r>
              <a:rPr lang="en-US" sz="4400" b="1" dirty="0" smtClean="0"/>
              <a:t> </a:t>
            </a:r>
            <a:r>
              <a:rPr lang="en-US" sz="4400" b="1" dirty="0" err="1"/>
              <a:t>detinjstvu</a:t>
            </a:r>
            <a:r>
              <a:rPr lang="en-US" sz="4400" b="1" dirty="0"/>
              <a:t> </a:t>
            </a:r>
            <a:r>
              <a:rPr lang="en-US" sz="4400" b="1" dirty="0" err="1"/>
              <a:t>imali</a:t>
            </a:r>
            <a:r>
              <a:rPr lang="en-US" sz="4400" b="1" dirty="0"/>
              <a:t> </a:t>
            </a:r>
            <a:r>
              <a:rPr lang="en-US" sz="4400" b="1" dirty="0" err="1"/>
              <a:t>uslove</a:t>
            </a:r>
            <a:r>
              <a:rPr lang="en-US" sz="4400" b="1" dirty="0"/>
              <a:t> </a:t>
            </a:r>
            <a:r>
              <a:rPr lang="en-US" sz="4400" b="1" dirty="0" err="1"/>
              <a:t>za</a:t>
            </a:r>
            <a:r>
              <a:rPr lang="en-US" sz="4400" b="1" dirty="0"/>
              <a:t> </a:t>
            </a:r>
            <a:r>
              <a:rPr lang="en-US" sz="4400" b="1" dirty="0" err="1"/>
              <a:t>kreativno</a:t>
            </a:r>
            <a:r>
              <a:rPr lang="en-US" sz="4400" b="1" dirty="0"/>
              <a:t> </a:t>
            </a:r>
            <a:r>
              <a:rPr lang="en-US" sz="4400" b="1" dirty="0" err="1" smtClean="0"/>
              <a:t>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praktično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učenje</a:t>
            </a:r>
            <a:r>
              <a:rPr lang="en-US" sz="4400" b="1" dirty="0" smtClean="0"/>
              <a:t>?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82" y="2775759"/>
            <a:ext cx="4277036" cy="30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9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9857" y="376648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4400" b="1" dirty="0" smtClean="0"/>
              <a:t>7. </a:t>
            </a:r>
            <a:r>
              <a:rPr lang="en-US" sz="4400" b="1" dirty="0" err="1" smtClean="0"/>
              <a:t>Nabrojte</a:t>
            </a:r>
            <a:r>
              <a:rPr lang="en-US" sz="4400" b="1" dirty="0" smtClean="0"/>
              <a:t> </a:t>
            </a:r>
            <a:r>
              <a:rPr lang="en-US" sz="4400" b="1" dirty="0" err="1"/>
              <a:t>nekoliko</a:t>
            </a:r>
            <a:r>
              <a:rPr lang="en-US" sz="4400" b="1" dirty="0"/>
              <a:t> </a:t>
            </a:r>
            <a:r>
              <a:rPr lang="en-US" sz="4400" b="1" dirty="0" err="1" smtClean="0"/>
              <a:t>dečijih</a:t>
            </a:r>
            <a:r>
              <a:rPr lang="en-US" sz="4400" b="1" dirty="0" smtClean="0"/>
              <a:t> </a:t>
            </a:r>
            <a:r>
              <a:rPr lang="en-US" sz="4400" b="1" dirty="0" err="1"/>
              <a:t>igara</a:t>
            </a:r>
            <a:r>
              <a:rPr lang="en-US" sz="4400" b="1" dirty="0"/>
              <a:t> </a:t>
            </a:r>
            <a:r>
              <a:rPr lang="en-US" sz="4400" b="1" dirty="0" err="1"/>
              <a:t>iz</a:t>
            </a:r>
            <a:r>
              <a:rPr lang="en-US" sz="4400" b="1" dirty="0"/>
              <a:t> </a:t>
            </a:r>
            <a:r>
              <a:rPr lang="en-US" sz="4400" b="1" dirty="0" err="1" smtClean="0"/>
              <a:t>Vašeg</a:t>
            </a:r>
            <a:r>
              <a:rPr lang="en-US" sz="4400" b="1" dirty="0" smtClean="0"/>
              <a:t> </a:t>
            </a:r>
            <a:r>
              <a:rPr lang="en-US" sz="4400" b="1" dirty="0" err="1"/>
              <a:t>detinjstva</a:t>
            </a:r>
            <a:r>
              <a:rPr lang="en-US" sz="4400" b="1" dirty="0"/>
              <a:t> </a:t>
            </a:r>
            <a:r>
              <a:rPr lang="en-US" sz="4400" b="1" dirty="0" err="1"/>
              <a:t>koje</a:t>
            </a:r>
            <a:r>
              <a:rPr lang="en-US" sz="4400" b="1" dirty="0"/>
              <a:t> </a:t>
            </a:r>
            <a:r>
              <a:rPr lang="en-US" sz="4400" b="1" dirty="0" err="1"/>
              <a:t>smatrate</a:t>
            </a:r>
            <a:r>
              <a:rPr lang="en-US" sz="4400" b="1" dirty="0"/>
              <a:t> </a:t>
            </a:r>
            <a:r>
              <a:rPr lang="en-US" sz="4400" b="1" dirty="0" err="1"/>
              <a:t>bitnim</a:t>
            </a:r>
            <a:r>
              <a:rPr lang="en-US" sz="4400" b="1" dirty="0"/>
              <a:t> </a:t>
            </a:r>
            <a:r>
              <a:rPr lang="en-US" sz="4400" b="1" dirty="0" err="1"/>
              <a:t>za</a:t>
            </a:r>
            <a:r>
              <a:rPr lang="en-US" sz="4400" b="1" dirty="0"/>
              <a:t> </a:t>
            </a:r>
            <a:r>
              <a:rPr lang="en-US" sz="4400" b="1" dirty="0" err="1"/>
              <a:t>proces</a:t>
            </a:r>
            <a:r>
              <a:rPr lang="en-US" sz="4400" b="1" dirty="0"/>
              <a:t> </a:t>
            </a:r>
            <a:r>
              <a:rPr lang="en-US" sz="4400" b="1" dirty="0" err="1" smtClean="0"/>
              <a:t>učenja</a:t>
            </a:r>
            <a:r>
              <a:rPr lang="sr-Latn-RS" sz="4400" b="1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0306"/>
            <a:ext cx="3357586" cy="2234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643182"/>
            <a:ext cx="3809988" cy="2285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3391716" cy="2285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551" y="4617389"/>
            <a:ext cx="2857488" cy="21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5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375" y="332656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4400" b="1" dirty="0" smtClean="0"/>
              <a:t>8. Koliko je Vaše učenje uticalo na nešto od navedenog?</a:t>
            </a:r>
            <a:endParaRPr lang="en-US" sz="4400" b="1" dirty="0"/>
          </a:p>
        </p:txBody>
      </p:sp>
      <p:sp>
        <p:nvSpPr>
          <p:cNvPr id="3074" name="AutoShape 2" descr="Ð ÐµÐ·ÑÐ»ÑÐ°Ñ ÑÐ»Ð¸ÐºÐ° Ð·Ð° ucenjelekc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Ð ÐµÐ·ÑÐ»ÑÐ°Ñ ÑÐ»Ð¸ÐºÐ° Ð·Ð° ucenjelek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5838825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28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00" y="0"/>
            <a:ext cx="8929718" cy="1285860"/>
          </a:xfrm>
        </p:spPr>
        <p:txBody>
          <a:bodyPr>
            <a:normAutofit/>
          </a:bodyPr>
          <a:lstStyle/>
          <a:p>
            <a:r>
              <a:rPr lang="sr-Latn-RS" sz="4400" b="1" dirty="0" smtClean="0">
                <a:latin typeface="+mn-lt"/>
              </a:rPr>
              <a:t>9. </a:t>
            </a:r>
            <a:r>
              <a:rPr lang="en-US" sz="4400" b="1" dirty="0" smtClean="0">
                <a:latin typeface="+mn-lt"/>
              </a:rPr>
              <a:t>K</a:t>
            </a:r>
            <a:r>
              <a:rPr lang="sr-Latn-RS" sz="4400" b="1" dirty="0" smtClean="0">
                <a:latin typeface="+mn-lt"/>
              </a:rPr>
              <a:t>ada Vam je bilo lakše da učite?</a:t>
            </a:r>
            <a:endParaRPr lang="en-US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5842" name="Picture 2" descr="Ð ÐµÐ·ÑÐ»ÑÐ°Ñ ÑÐ»Ð¸ÐºÐ° Ð·Ð° nastava u priro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2571768" cy="2812871"/>
          </a:xfrm>
          <a:prstGeom prst="rect">
            <a:avLst/>
          </a:prstGeom>
          <a:noFill/>
        </p:spPr>
      </p:pic>
      <p:pic>
        <p:nvPicPr>
          <p:cNvPr id="35844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7"/>
            <a:ext cx="3238522" cy="2428892"/>
          </a:xfrm>
          <a:prstGeom prst="rect">
            <a:avLst/>
          </a:prstGeom>
          <a:noFill/>
        </p:spPr>
      </p:pic>
      <p:sp>
        <p:nvSpPr>
          <p:cNvPr id="35846" name="AutoShape 6" descr="Ð ÐµÐ·ÑÐ»ÑÐ°Ñ ÑÐ»Ð¸ÐºÐ° Ð·Ð° ogl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Ð ÐµÐ·ÑÐ»ÑÐ°Ñ ÑÐ»Ð¸ÐºÐ° Ð·Ð° ogle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0283" y="3619832"/>
            <a:ext cx="3105929" cy="2329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692695"/>
            <a:ext cx="7359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dirty="0" smtClean="0"/>
              <a:t>OSNOVNI STILOVI U</a:t>
            </a:r>
            <a:r>
              <a:rPr lang="en-US" sz="4400" dirty="0"/>
              <a:t>Č</a:t>
            </a:r>
            <a:r>
              <a:rPr lang="sr-Latn-RS" sz="4400" dirty="0" smtClean="0"/>
              <a:t>ENJA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78934" y="1462136"/>
            <a:ext cx="8352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POSTOJE TRI OSNOVNA STILA U</a:t>
            </a:r>
            <a:r>
              <a:rPr lang="en-US" sz="2800" dirty="0" smtClean="0"/>
              <a:t>Č</a:t>
            </a:r>
            <a:r>
              <a:rPr lang="sr-Latn-RS" sz="2800" dirty="0" smtClean="0"/>
              <a:t>ENJA</a:t>
            </a:r>
          </a:p>
          <a:p>
            <a:r>
              <a:rPr lang="sr-Latn-RS" sz="2800" dirty="0" smtClean="0"/>
              <a:t>To su:</a:t>
            </a:r>
          </a:p>
          <a:p>
            <a:r>
              <a:rPr lang="ru-RU" sz="2800" b="1" dirty="0" smtClean="0"/>
              <a:t>1.</a:t>
            </a:r>
            <a:r>
              <a:rPr lang="en-US" sz="2800" b="1" dirty="0" smtClean="0"/>
              <a:t> </a:t>
            </a:r>
            <a:r>
              <a:rPr lang="sr-Latn-RS" sz="2800" b="1" dirty="0" smtClean="0"/>
              <a:t>VIZUELNI STIL</a:t>
            </a:r>
            <a:r>
              <a:rPr lang="ru-RU" sz="2800" b="1" dirty="0" smtClean="0"/>
              <a:t> </a:t>
            </a:r>
            <a:r>
              <a:rPr lang="ru-RU" sz="2800" dirty="0" smtClean="0"/>
              <a:t>–</a:t>
            </a:r>
            <a:r>
              <a:rPr lang="sr-Latn-RS" sz="2800" dirty="0" smtClean="0"/>
              <a:t>podrazumeva u</a:t>
            </a:r>
            <a:r>
              <a:rPr lang="en-US" sz="2800" dirty="0" smtClean="0"/>
              <a:t>č</a:t>
            </a:r>
            <a:r>
              <a:rPr lang="sr-Latn-RS" sz="2800" dirty="0" smtClean="0"/>
              <a:t>enje gledanjem</a:t>
            </a:r>
            <a:endParaRPr lang="ru-RU" sz="2800" dirty="0"/>
          </a:p>
          <a:p>
            <a:r>
              <a:rPr lang="ru-RU" sz="2800" b="1" dirty="0" smtClean="0"/>
              <a:t>2.</a:t>
            </a:r>
            <a:r>
              <a:rPr lang="en-US" sz="2800" b="1" dirty="0" smtClean="0"/>
              <a:t> </a:t>
            </a:r>
            <a:r>
              <a:rPr lang="sr-Latn-RS" sz="2800" b="1" dirty="0" smtClean="0"/>
              <a:t>AUDITIVNI STIL</a:t>
            </a:r>
            <a:r>
              <a:rPr lang="ru-RU" sz="2800" b="1" dirty="0" smtClean="0"/>
              <a:t> </a:t>
            </a:r>
            <a:r>
              <a:rPr lang="ru-RU" sz="2800" dirty="0" smtClean="0"/>
              <a:t>–</a:t>
            </a:r>
            <a:r>
              <a:rPr lang="sr-Latn-RS" sz="2800" dirty="0" smtClean="0"/>
              <a:t>podrazumeva u</a:t>
            </a:r>
            <a:r>
              <a:rPr lang="en-US" sz="2800" dirty="0" smtClean="0"/>
              <a:t>č</a:t>
            </a:r>
            <a:r>
              <a:rPr lang="sr-Latn-RS" sz="2800" dirty="0" smtClean="0"/>
              <a:t>enje slu</a:t>
            </a:r>
            <a:r>
              <a:rPr lang="en-US" sz="2800" dirty="0" smtClean="0"/>
              <a:t>š</a:t>
            </a:r>
            <a:r>
              <a:rPr lang="sr-Latn-RS" sz="2800" dirty="0" smtClean="0"/>
              <a:t>anjem</a:t>
            </a:r>
            <a:endParaRPr lang="ru-RU" sz="2800" dirty="0"/>
          </a:p>
          <a:p>
            <a:r>
              <a:rPr lang="sr-Latn-RS" sz="2800" b="1" dirty="0" smtClean="0"/>
              <a:t>3.</a:t>
            </a:r>
            <a:r>
              <a:rPr lang="en-US" sz="2800" b="1" dirty="0" smtClean="0"/>
              <a:t> </a:t>
            </a:r>
            <a:r>
              <a:rPr lang="sr-Latn-RS" sz="2800" b="1" dirty="0" smtClean="0"/>
              <a:t>KINESTETICKI STIL </a:t>
            </a:r>
            <a:r>
              <a:rPr lang="sr-Latn-RS" sz="2800" dirty="0" smtClean="0"/>
              <a:t>–podrazumeva u</a:t>
            </a:r>
            <a:r>
              <a:rPr lang="en-US" sz="2800" dirty="0" smtClean="0"/>
              <a:t>č</a:t>
            </a:r>
            <a:r>
              <a:rPr lang="sr-Latn-RS" sz="2800" dirty="0" smtClean="0"/>
              <a:t>enje pokretom,dodirom i aktivno</a:t>
            </a:r>
            <a:r>
              <a:rPr lang="en-US" sz="2800" dirty="0" smtClean="0"/>
              <a:t>š</a:t>
            </a:r>
            <a:r>
              <a:rPr lang="sr-Latn-RS" sz="2800" dirty="0" smtClean="0"/>
              <a:t>cu.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9791"/>
            <a:ext cx="3240360" cy="193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39792"/>
            <a:ext cx="3168352" cy="19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715436" cy="1600200"/>
          </a:xfrm>
        </p:spPr>
        <p:txBody>
          <a:bodyPr>
            <a:noAutofit/>
          </a:bodyPr>
          <a:lstStyle/>
          <a:p>
            <a:pPr algn="ctr"/>
            <a:r>
              <a:rPr lang="sr-Latn-RS" sz="4000" b="1" dirty="0" smtClean="0">
                <a:latin typeface="+mn-lt"/>
              </a:rPr>
              <a:t>10. </a:t>
            </a:r>
            <a:r>
              <a:rPr lang="en-US" sz="4000" b="1" dirty="0" smtClean="0">
                <a:latin typeface="+mn-lt"/>
              </a:rPr>
              <a:t>D</a:t>
            </a:r>
            <a:r>
              <a:rPr lang="sr-Latn-RS" sz="4000" b="1" dirty="0" smtClean="0">
                <a:latin typeface="+mn-lt"/>
              </a:rPr>
              <a:t>a li se tehnike učenja koje ste Vi koristili dok ste bili đak razlikuju od tehnika učenja koje danas koristi Vaše dete? </a:t>
            </a:r>
            <a:r>
              <a:rPr lang="en-US" sz="4000" b="1" dirty="0" smtClean="0">
                <a:latin typeface="+mn-lt"/>
              </a:rPr>
              <a:t>N</a:t>
            </a:r>
            <a:r>
              <a:rPr lang="sr-Latn-RS" sz="4000" b="1" dirty="0" smtClean="0">
                <a:latin typeface="+mn-lt"/>
              </a:rPr>
              <a:t>avedite ovu razliku ako postoji…</a:t>
            </a:r>
            <a:endParaRPr lang="en-US" sz="4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6868" name="Picture 4" descr="Ð ÐµÐ·ÑÐ»ÑÐ°Ñ ÑÐ»Ð¸ÐºÐ° Ð·Ð° inter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026" y="3645024"/>
            <a:ext cx="3816424" cy="24806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9552" y="620688"/>
            <a:ext cx="8072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4400" b="1" dirty="0" smtClean="0"/>
              <a:t>11. </a:t>
            </a:r>
            <a:r>
              <a:rPr lang="en-US" sz="4400" b="1" dirty="0" err="1" smtClean="0"/>
              <a:t>Koje</a:t>
            </a:r>
            <a:r>
              <a:rPr lang="en-US" sz="4400" b="1" dirty="0" smtClean="0"/>
              <a:t> </a:t>
            </a:r>
            <a:r>
              <a:rPr lang="en-US" sz="4400" b="1" dirty="0" err="1"/>
              <a:t>tehnike</a:t>
            </a:r>
            <a:r>
              <a:rPr lang="en-US" sz="4400" b="1" dirty="0"/>
              <a:t> </a:t>
            </a:r>
            <a:r>
              <a:rPr lang="en-US" sz="4400" b="1" dirty="0" err="1" smtClean="0"/>
              <a:t>učenja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znate</a:t>
            </a:r>
            <a:r>
              <a:rPr lang="en-US" sz="4400" b="1" dirty="0" smtClean="0"/>
              <a:t>?</a:t>
            </a:r>
            <a:r>
              <a:rPr lang="sr-Latn-RS" sz="4400" b="1" dirty="0" smtClean="0"/>
              <a:t> </a:t>
            </a:r>
            <a:r>
              <a:rPr lang="en-US" sz="4400" b="1" dirty="0" err="1" smtClean="0"/>
              <a:t>Nabrojte</a:t>
            </a:r>
            <a:r>
              <a:rPr lang="sr-Latn-RS" b="1" dirty="0" smtClean="0"/>
              <a:t>.</a:t>
            </a:r>
            <a:endParaRPr lang="en-US" dirty="0"/>
          </a:p>
        </p:txBody>
      </p:sp>
      <p:pic>
        <p:nvPicPr>
          <p:cNvPr id="2050" name="Picture 2" descr="Ð ÐµÐ·ÑÐ»ÑÐ°Ñ ÑÐ»Ð¸ÐºÐ° Ð·Ð° ucenjelekc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516" y="2220937"/>
            <a:ext cx="3956565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1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15" y="476672"/>
            <a:ext cx="8286808" cy="16002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>
                <a:latin typeface="+mn-lt"/>
              </a:rPr>
              <a:t>12. </a:t>
            </a:r>
            <a:r>
              <a:rPr lang="en-US" sz="4400" b="1" dirty="0" smtClean="0">
                <a:latin typeface="+mn-lt"/>
              </a:rPr>
              <a:t>D</a:t>
            </a:r>
            <a:r>
              <a:rPr lang="sr-Latn-RS" sz="4400" b="1" dirty="0" smtClean="0">
                <a:latin typeface="+mn-lt"/>
              </a:rPr>
              <a:t>a li mislite da je učenje na greškama dobro?</a:t>
            </a:r>
            <a:endParaRPr lang="en-US" sz="44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7890" name="Picture 2" descr="Ð ÐµÐ·ÑÐ»ÑÐ°Ñ ÑÐ»Ð¸ÐºÐ° Ð·Ð° s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074"/>
            <a:ext cx="4929222" cy="3516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7460" y="620688"/>
            <a:ext cx="6726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HVALA NA PAŽNJI!!!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09" y="1848920"/>
            <a:ext cx="7245424" cy="38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6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57"/>
            <a:ext cx="6781800" cy="2808312"/>
          </a:xfrm>
        </p:spPr>
        <p:txBody>
          <a:bodyPr/>
          <a:lstStyle/>
          <a:p>
            <a:pPr algn="ctr"/>
            <a:r>
              <a:rPr lang="sr-Latn-RS" dirty="0" smtClean="0">
                <a:latin typeface="+mn-lt"/>
              </a:rPr>
              <a:t>IZVE</a:t>
            </a:r>
            <a:r>
              <a:rPr lang="en-US" dirty="0" smtClean="0">
                <a:latin typeface="+mn-lt"/>
              </a:rPr>
              <a:t>Š</a:t>
            </a:r>
            <a:r>
              <a:rPr lang="sr-Latn-RS" dirty="0" smtClean="0">
                <a:latin typeface="+mn-lt"/>
              </a:rPr>
              <a:t>TAJ O STILOVIMA U</a:t>
            </a:r>
            <a:r>
              <a:rPr lang="en-US" dirty="0">
                <a:latin typeface="+mn-lt"/>
              </a:rPr>
              <a:t>Č</a:t>
            </a:r>
            <a:r>
              <a:rPr lang="sr-Latn-RS" dirty="0" smtClean="0">
                <a:latin typeface="+mn-lt"/>
              </a:rPr>
              <a:t>ENJA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248" y="4057631"/>
            <a:ext cx="3301752" cy="1584176"/>
          </a:xfrm>
        </p:spPr>
        <p:txBody>
          <a:bodyPr>
            <a:normAutofit/>
          </a:bodyPr>
          <a:lstStyle/>
          <a:p>
            <a:pPr algn="r"/>
            <a:r>
              <a:rPr lang="sr-Latn-RS" dirty="0" smtClean="0"/>
              <a:t>Izve</a:t>
            </a:r>
            <a:r>
              <a:rPr lang="en-US" dirty="0" smtClean="0"/>
              <a:t>š</a:t>
            </a:r>
            <a:r>
              <a:rPr lang="sr-Latn-RS" dirty="0" smtClean="0"/>
              <a:t>taj o rezultatima upitnika za u</a:t>
            </a:r>
            <a:r>
              <a:rPr lang="en-US" dirty="0" smtClean="0"/>
              <a:t>č</a:t>
            </a:r>
            <a:r>
              <a:rPr lang="sr-Latn-RS" dirty="0" smtClean="0"/>
              <a:t>enike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29000"/>
            <a:ext cx="346705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61"/>
            <a:ext cx="7410400" cy="5623520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+mn-lt"/>
              </a:rPr>
              <a:t/>
            </a:r>
            <a:br>
              <a:rPr lang="sr-Latn-RS" sz="2000" dirty="0" smtClean="0">
                <a:latin typeface="+mn-lt"/>
              </a:rPr>
            </a:br>
            <a:r>
              <a:rPr lang="sr-Latn-RS" sz="2000" dirty="0" smtClean="0">
                <a:latin typeface="+mn-lt"/>
              </a:rPr>
              <a:t>                              </a:t>
            </a:r>
            <a:r>
              <a:rPr lang="en-US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O </a:t>
            </a:r>
            <a:r>
              <a:rPr lang="en-US" sz="2000" b="1" u="sng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tehnikama</a:t>
            </a:r>
            <a:r>
              <a:rPr lang="en-US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</a:t>
            </a:r>
            <a:r>
              <a:rPr lang="en-US" sz="2000" b="1" u="sng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učenja</a:t>
            </a:r>
            <a:r>
              <a:rPr lang="en-US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:</a:t>
            </a:r>
            <a:r>
              <a:rPr lang="sr-Latn-RS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/>
            </a:r>
            <a:br>
              <a:rPr lang="sr-Latn-RS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</a:br>
            <a:r>
              <a:rPr lang="sr-Latn-RS" sz="2000" dirty="0">
                <a:latin typeface="+mn-lt"/>
              </a:rPr>
              <a:t/>
            </a:r>
            <a:br>
              <a:rPr lang="sr-Latn-RS" sz="2000" dirty="0">
                <a:latin typeface="+mn-lt"/>
              </a:rPr>
            </a:br>
            <a:r>
              <a:rPr lang="sr-Latn-RS" sz="2000" dirty="0" smtClean="0">
                <a:latin typeface="+mn-lt"/>
              </a:rPr>
              <a:t>Uzorak za anketiranje je </a:t>
            </a:r>
            <a:r>
              <a:rPr lang="sr-Latn-RS" sz="2000" b="1" dirty="0" smtClean="0">
                <a:latin typeface="+mn-lt"/>
              </a:rPr>
              <a:t>74</a:t>
            </a:r>
            <a:r>
              <a:rPr lang="sr-Latn-RS" sz="2000" dirty="0" smtClean="0">
                <a:latin typeface="+mn-lt"/>
              </a:rPr>
              <a:t> učenika. Analizom anketa dobili smo ovakve rezultate:</a:t>
            </a:r>
            <a:br>
              <a:rPr lang="sr-Latn-RS" sz="2000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36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auditivnim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stilom</a:t>
            </a:r>
            <a:r>
              <a:rPr lang="sr-Latn-RS" sz="2000" dirty="0" smtClean="0">
                <a:latin typeface="+mn-lt"/>
              </a:rPr>
              <a:t> ( </a:t>
            </a:r>
            <a:r>
              <a:rPr lang="en-US" sz="2000" b="1" dirty="0" smtClean="0">
                <a:latin typeface="+mn-lt"/>
              </a:rPr>
              <a:t>48,6%</a:t>
            </a:r>
            <a:r>
              <a:rPr lang="sr-Latn-RS" sz="2000" b="1" dirty="0" smtClean="0">
                <a:latin typeface="+mn-lt"/>
              </a:rPr>
              <a:t> </a:t>
            </a:r>
            <a:r>
              <a:rPr lang="sr-Latn-RS" sz="2000" dirty="0" smtClean="0">
                <a:latin typeface="+mn-lt"/>
              </a:rPr>
              <a:t>)</a:t>
            </a:r>
            <a:r>
              <a:rPr lang="en-US" sz="2000" dirty="0" smtClean="0">
                <a:latin typeface="+mn-lt"/>
              </a:rPr>
              <a:t> ,</a:t>
            </a:r>
            <a:r>
              <a:rPr lang="en-US" sz="2000" b="1" dirty="0" smtClean="0">
                <a:latin typeface="+mn-lt"/>
              </a:rPr>
              <a:t> </a:t>
            </a:r>
            <a:r>
              <a:rPr lang="sr-Latn-RS" sz="2000" b="1" dirty="0" smtClean="0">
                <a:latin typeface="+mn-lt"/>
              </a:rPr>
              <a:t/>
            </a:r>
            <a:br>
              <a:rPr lang="sr-Latn-RS" sz="20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33 </a:t>
            </a:r>
            <a:r>
              <a:rPr lang="en-US" sz="2000" dirty="0" err="1">
                <a:latin typeface="+mn-lt"/>
              </a:rPr>
              <a:t>uči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vizuelnim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stilom</a:t>
            </a:r>
            <a:r>
              <a:rPr lang="sr-Latn-RS" sz="2000" dirty="0" smtClean="0">
                <a:latin typeface="+mn-lt"/>
              </a:rPr>
              <a:t> (</a:t>
            </a:r>
            <a:r>
              <a:rPr lang="en-US" sz="2000" b="1" dirty="0">
                <a:latin typeface="+mn-lt"/>
              </a:rPr>
              <a:t>44,5%</a:t>
            </a:r>
            <a:r>
              <a:rPr lang="sr-Latn-RS" sz="2000" dirty="0" smtClean="0">
                <a:latin typeface="+mn-lt"/>
              </a:rPr>
              <a:t> )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 </a:t>
            </a:r>
            <a:r>
              <a:rPr lang="en-US" sz="2000" dirty="0" err="1">
                <a:latin typeface="+mn-lt"/>
              </a:rPr>
              <a:t>samo</a:t>
            </a:r>
            <a:r>
              <a:rPr lang="en-US" sz="2000" dirty="0">
                <a:latin typeface="+mn-lt"/>
              </a:rPr>
              <a:t> </a:t>
            </a:r>
            <a:r>
              <a:rPr lang="sr-Latn-RS" sz="2000" dirty="0" smtClean="0">
                <a:latin typeface="+mn-lt"/>
              </a:rPr>
              <a:t/>
            </a:r>
            <a:br>
              <a:rPr lang="sr-Latn-RS" sz="2000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5</a:t>
            </a:r>
            <a:r>
              <a:rPr lang="sr-Latn-RS" sz="2000" b="1" dirty="0" smtClean="0">
                <a:latin typeface="+mn-lt"/>
              </a:rPr>
              <a:t> (</a:t>
            </a:r>
            <a:r>
              <a:rPr lang="en-US" sz="2000" b="1" dirty="0">
                <a:latin typeface="+mn-lt"/>
              </a:rPr>
              <a:t>6,9</a:t>
            </a:r>
            <a:r>
              <a:rPr lang="en-US" sz="2000" b="1" dirty="0" smtClean="0">
                <a:latin typeface="+mn-lt"/>
              </a:rPr>
              <a:t>%</a:t>
            </a:r>
            <a:r>
              <a:rPr lang="sr-Latn-RS" sz="2000" dirty="0">
                <a:latin typeface="+mn-lt"/>
              </a:rPr>
              <a:t>)</a:t>
            </a:r>
            <a:r>
              <a:rPr lang="en-US" sz="200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učenika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kinestetičkim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stilom</a:t>
            </a:r>
            <a:r>
              <a:rPr lang="en-US" sz="2000" dirty="0" smtClean="0">
                <a:latin typeface="+mn-lt"/>
              </a:rPr>
              <a:t>.</a:t>
            </a:r>
            <a:r>
              <a:rPr lang="sr-Latn-RS" sz="2000" dirty="0" smtClean="0">
                <a:latin typeface="+mn-lt"/>
              </a:rPr>
              <a:t/>
            </a:r>
            <a:br>
              <a:rPr lang="sr-Latn-RS" sz="2000" dirty="0" smtClean="0">
                <a:latin typeface="+mn-lt"/>
              </a:rPr>
            </a:br>
            <a:r>
              <a:rPr lang="en-US" sz="2000" dirty="0" err="1" smtClean="0">
                <a:latin typeface="+mn-lt"/>
              </a:rPr>
              <a:t>Svi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učenici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mogli</a:t>
            </a:r>
            <a:r>
              <a:rPr lang="en-US" sz="2000" dirty="0">
                <a:latin typeface="+mn-lt"/>
              </a:rPr>
              <a:t> da </a:t>
            </a:r>
            <a:r>
              <a:rPr lang="en-US" sz="2000" dirty="0" err="1">
                <a:latin typeface="+mn-lt"/>
              </a:rPr>
              <a:t>pogledaju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prezentaciju</a:t>
            </a:r>
            <a:r>
              <a:rPr lang="en-US" sz="2000" dirty="0">
                <a:latin typeface="+mn-lt"/>
              </a:rPr>
              <a:t> pod </a:t>
            </a:r>
            <a:r>
              <a:rPr lang="en-US" sz="2000" dirty="0" err="1">
                <a:latin typeface="+mn-lt"/>
              </a:rPr>
              <a:t>nazivom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Stilovi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učenja</a:t>
            </a:r>
            <a:r>
              <a:rPr lang="en-US" sz="2000" dirty="0">
                <a:latin typeface="+mn-lt"/>
              </a:rPr>
              <a:t>”, </a:t>
            </a:r>
            <a:r>
              <a:rPr lang="en-US" sz="2000" dirty="0" err="1">
                <a:latin typeface="+mn-lt"/>
              </a:rPr>
              <a:t>koja</a:t>
            </a:r>
            <a:r>
              <a:rPr lang="en-US" sz="2000" dirty="0">
                <a:latin typeface="+mn-lt"/>
              </a:rPr>
              <a:t> je </a:t>
            </a:r>
            <a:r>
              <a:rPr lang="en-US" sz="2000" dirty="0" err="1">
                <a:latin typeface="+mn-lt"/>
              </a:rPr>
              <a:t>održana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početkom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ovog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meseca</a:t>
            </a:r>
            <a:r>
              <a:rPr lang="sr-Latn-RS" sz="2000" dirty="0">
                <a:latin typeface="+mn-lt"/>
              </a:rPr>
              <a:t> i nalazi se na sajtu na</a:t>
            </a:r>
            <a:r>
              <a:rPr lang="en-US" sz="2000" dirty="0">
                <a:latin typeface="+mn-lt"/>
              </a:rPr>
              <a:t>š</a:t>
            </a:r>
            <a:r>
              <a:rPr lang="sr-Latn-RS" sz="2000" dirty="0">
                <a:latin typeface="+mn-lt"/>
              </a:rPr>
              <a:t>e </a:t>
            </a:r>
            <a:r>
              <a:rPr lang="sr-Latn-RS" sz="2000" dirty="0" smtClean="0">
                <a:latin typeface="+mn-lt"/>
              </a:rPr>
              <a:t>škole</a:t>
            </a:r>
            <a:r>
              <a:rPr lang="en-US" sz="2000" dirty="0">
                <a:latin typeface="+mn-lt"/>
              </a:rPr>
              <a:t>.</a:t>
            </a:r>
            <a:br>
              <a:rPr lang="en-US" sz="2000" dirty="0">
                <a:latin typeface="+mn-lt"/>
              </a:rPr>
            </a:br>
            <a:r>
              <a:rPr lang="sr-Latn-RS" sz="2000" dirty="0" smtClean="0">
                <a:latin typeface="+mn-lt"/>
              </a:rPr>
              <a:t>U </a:t>
            </a:r>
            <a:r>
              <a:rPr lang="sr-Latn-RS" sz="2000" dirty="0">
                <a:latin typeface="+mn-lt"/>
              </a:rPr>
              <a:t>okviru ankete o stilovima i tehnikama učenja, na kraju je bila tabela sa tehnikama učenja koje učenici koriste i ponudjenim odgovorima</a:t>
            </a:r>
            <a:r>
              <a:rPr lang="en-US" sz="2000" dirty="0">
                <a:latin typeface="+mn-lt"/>
              </a:rPr>
              <a:t>:</a:t>
            </a:r>
            <a:r>
              <a:rPr lang="sr-Latn-RS" sz="2000" dirty="0">
                <a:latin typeface="+mn-lt"/>
              </a:rPr>
              <a:t> nikad, retko, </a:t>
            </a:r>
            <a:r>
              <a:rPr lang="sr-Latn-RS" sz="2000" dirty="0" smtClean="0">
                <a:latin typeface="+mn-lt"/>
              </a:rPr>
              <a:t>ponekad, </a:t>
            </a:r>
            <a:r>
              <a:rPr lang="sr-Latn-RS" sz="2000" dirty="0">
                <a:latin typeface="+mn-lt"/>
              </a:rPr>
              <a:t>često i uvek. Na osnovu </a:t>
            </a:r>
            <a:r>
              <a:rPr lang="sr-Latn-RS" sz="2000" dirty="0" smtClean="0">
                <a:latin typeface="+mn-lt"/>
              </a:rPr>
              <a:t>obrađenih </a:t>
            </a:r>
            <a:r>
              <a:rPr lang="sr-Latn-RS" sz="2000" dirty="0">
                <a:latin typeface="+mn-lt"/>
              </a:rPr>
              <a:t>podataka dobili smo sledeće rezultate</a:t>
            </a:r>
            <a:r>
              <a:rPr lang="en-US" sz="2000" dirty="0">
                <a:latin typeface="+mn-lt"/>
              </a:rPr>
              <a:t>: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7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80249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49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58517"/>
            <a:ext cx="6781800" cy="5623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u="sng" dirty="0">
                <a:latin typeface="+mn-lt"/>
              </a:rPr>
              <a:t>NIKAD: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</a:t>
            </a:r>
            <a:r>
              <a:rPr lang="sr-Latn-RS" sz="2000" dirty="0">
                <a:latin typeface="+mn-lt"/>
              </a:rPr>
              <a:t>korišćenje mnemoničkih </a:t>
            </a:r>
            <a:r>
              <a:rPr lang="sr-Latn-RS" sz="2000" dirty="0" smtClean="0">
                <a:latin typeface="+mn-lt"/>
              </a:rPr>
              <a:t>sredstava (</a:t>
            </a:r>
            <a:r>
              <a:rPr lang="en-US" sz="2000" dirty="0" err="1" smtClean="0">
                <a:latin typeface="+mn-lt"/>
              </a:rPr>
              <a:t>veština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mogućnost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pamćenja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potpomogne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izvesnim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pomoćnim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sredstvima</a:t>
            </a:r>
            <a:r>
              <a:rPr lang="sr-Latn-RS" sz="2000" dirty="0" smtClean="0">
                <a:latin typeface="+mn-lt"/>
              </a:rPr>
              <a:t>)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-pravljenje mapa uma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b="1" u="sng" dirty="0">
                <a:latin typeface="+mn-lt"/>
              </a:rPr>
              <a:t>PONEKAD: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-razrada naučenog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b="1" u="sng" dirty="0">
                <a:latin typeface="+mn-lt"/>
              </a:rPr>
              <a:t>ČESTO: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-sumiranje naučenog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-brzo čitanje teksta pre učenja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b="1" u="sng" dirty="0">
                <a:latin typeface="+mn-lt"/>
              </a:rPr>
              <a:t>UVEK: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-zamišljam da objašnjavam nekome ono što učim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-postavljam pitanje dok učim gradivo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-izrada beležaka u toku učenja 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-podvlačenje najbitnijeg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-provera naučenog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-rasporedjivanje učenja u više delova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-ponovno iščitavanje naučenog gradiva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sr-Latn-RS" sz="2000" dirty="0">
                <a:latin typeface="+mn-lt"/>
              </a:rPr>
              <a:t>-razmišljam kako mogu da popravim svoje učenje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8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6781800" cy="44644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>
                <a:latin typeface="+mn-lt"/>
              </a:rPr>
              <a:t>Najviše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odgovora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dobili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smo</a:t>
            </a:r>
            <a:r>
              <a:rPr lang="en-US" sz="2400" dirty="0">
                <a:latin typeface="+mn-lt"/>
              </a:rPr>
              <a:t> pod </a:t>
            </a:r>
            <a:r>
              <a:rPr lang="en-US" sz="2400" dirty="0" err="1">
                <a:latin typeface="+mn-lt"/>
              </a:rPr>
              <a:t>tvrdnjom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UVEK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najveći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broj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</a:t>
            </a:r>
            <a:r>
              <a:rPr lang="en-US" sz="2400" dirty="0" err="1" smtClean="0">
                <a:latin typeface="+mn-lt"/>
              </a:rPr>
              <a:t>aka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je </a:t>
            </a:r>
            <a:r>
              <a:rPr lang="en-US" sz="2400" dirty="0" err="1">
                <a:latin typeface="+mn-lt"/>
              </a:rPr>
              <a:t>zaokružio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tvrdnje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</a:t>
            </a:r>
            <a:r>
              <a:rPr lang="en-US" sz="2400" dirty="0">
                <a:latin typeface="+mn-lt"/>
              </a:rPr>
              <a:t> date pod </a:t>
            </a:r>
            <a:r>
              <a:rPr lang="en-US" sz="2400" dirty="0" err="1">
                <a:latin typeface="+mn-lt"/>
              </a:rPr>
              <a:t>konstataciom</a:t>
            </a:r>
            <a:r>
              <a:rPr lang="en-US" sz="2400" dirty="0">
                <a:latin typeface="+mn-lt"/>
              </a:rPr>
              <a:t> UVEK. To </a:t>
            </a:r>
            <a:r>
              <a:rPr lang="en-US" sz="2400" dirty="0" err="1">
                <a:latin typeface="+mn-lt"/>
              </a:rPr>
              <a:t>nam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govori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većina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učenika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uči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temeljno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iščitavajući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tekst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deleći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delove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podvlačeći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najbitnije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proveravaju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razmišljaju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kako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poprave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svoje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učenje</a:t>
            </a:r>
            <a:r>
              <a:rPr lang="en-US" sz="2400" dirty="0">
                <a:latin typeface="+mn-lt"/>
              </a:rPr>
              <a:t>, a </a:t>
            </a:r>
            <a:r>
              <a:rPr lang="en-US" sz="2400" dirty="0" err="1">
                <a:latin typeface="+mn-lt"/>
              </a:rPr>
              <a:t>samim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ocenu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Zaključujemo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najveći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broj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učenika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bolje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pamti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uči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slušanjem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predavanja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pričljivi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</a:t>
            </a:r>
            <a:r>
              <a:rPr lang="en-US" sz="2400" dirty="0">
                <a:latin typeface="+mn-lt"/>
              </a:rPr>
              <a:t> (vole </a:t>
            </a:r>
            <a:r>
              <a:rPr lang="en-US" sz="2400" dirty="0" err="1">
                <a:latin typeface="+mn-lt"/>
              </a:rPr>
              <a:t>raspravu</a:t>
            </a:r>
            <a:r>
              <a:rPr lang="en-US" sz="2400" dirty="0">
                <a:latin typeface="+mn-lt"/>
              </a:rPr>
              <a:t>), </a:t>
            </a:r>
            <a:r>
              <a:rPr lang="en-US" sz="2400" dirty="0" err="1">
                <a:latin typeface="+mn-lt"/>
              </a:rPr>
              <a:t>otvorene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komunikativne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osobe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preferiraju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usmeno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ispitivanje</a:t>
            </a:r>
            <a:r>
              <a:rPr lang="en-US" sz="2400" dirty="0">
                <a:latin typeface="+mn-lt"/>
              </a:rPr>
              <a:t>. Na </a:t>
            </a:r>
            <a:r>
              <a:rPr lang="en-US" sz="2400" dirty="0" err="1">
                <a:latin typeface="+mn-lt"/>
              </a:rPr>
              <a:t>osnovu</a:t>
            </a:r>
            <a:r>
              <a:rPr lang="en-US" sz="2400" dirty="0">
                <a:latin typeface="+mn-lt"/>
              </a:rPr>
              <a:t> toga, </a:t>
            </a:r>
            <a:r>
              <a:rPr lang="en-US" sz="2400" dirty="0" err="1">
                <a:latin typeface="+mn-lt"/>
              </a:rPr>
              <a:t>mišljenja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smo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treba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više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truda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posvetiti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učenju</a:t>
            </a:r>
            <a:r>
              <a:rPr lang="en-US" sz="2400" dirty="0">
                <a:latin typeface="+mn-lt"/>
              </a:rPr>
              <a:t> u </a:t>
            </a:r>
            <a:r>
              <a:rPr lang="en-US" sz="2400" dirty="0" err="1">
                <a:latin typeface="+mn-lt"/>
              </a:rPr>
              <a:t>školi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časovima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slušajući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nastavnika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uključujući</a:t>
            </a:r>
            <a:r>
              <a:rPr lang="en-US" sz="2400" dirty="0">
                <a:latin typeface="+mn-lt"/>
              </a:rPr>
              <a:t> se u </a:t>
            </a:r>
            <a:r>
              <a:rPr lang="en-US" sz="2400" dirty="0" err="1">
                <a:latin typeface="+mn-lt"/>
              </a:rPr>
              <a:t>diskusiju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debatu</a:t>
            </a:r>
            <a:r>
              <a:rPr lang="en-US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437112"/>
            <a:ext cx="23072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6781800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err="1">
                <a:latin typeface="+mn-lt"/>
              </a:rPr>
              <a:t>Primetili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smo</a:t>
            </a:r>
            <a:r>
              <a:rPr lang="en-US" sz="2200" dirty="0">
                <a:latin typeface="+mn-lt"/>
              </a:rPr>
              <a:t> da je </a:t>
            </a:r>
            <a:r>
              <a:rPr lang="en-US" sz="2200" dirty="0" err="1">
                <a:latin typeface="+mn-lt"/>
              </a:rPr>
              <a:t>vrlo</a:t>
            </a:r>
            <a:r>
              <a:rPr lang="en-US" sz="2200" dirty="0">
                <a:latin typeface="+mn-lt"/>
              </a:rPr>
              <a:t> mala </a:t>
            </a:r>
            <a:r>
              <a:rPr lang="en-US" sz="2200" dirty="0" err="1">
                <a:latin typeface="+mn-lt"/>
              </a:rPr>
              <a:t>razlika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izmedju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auditivnog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vizuelnog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stila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učenja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naših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učenika</a:t>
            </a:r>
            <a:r>
              <a:rPr lang="en-US" sz="2200" dirty="0">
                <a:latin typeface="+mn-lt"/>
              </a:rPr>
              <a:t>. Po </a:t>
            </a:r>
            <a:r>
              <a:rPr lang="en-US" sz="2200" dirty="0" err="1">
                <a:latin typeface="+mn-lt"/>
              </a:rPr>
              <a:t>dobijenim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rezultatima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auditivnom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stilu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pripada</a:t>
            </a:r>
            <a:r>
              <a:rPr lang="en-US" sz="2200" dirty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48,6%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vizuelnom</a:t>
            </a:r>
            <a:r>
              <a:rPr lang="en-US" sz="2200" b="1" dirty="0">
                <a:latin typeface="+mn-lt"/>
              </a:rPr>
              <a:t> 44,5%</a:t>
            </a:r>
            <a:r>
              <a:rPr lang="en-US" sz="2200" dirty="0">
                <a:latin typeface="+mn-lt"/>
              </a:rPr>
              <a:t>,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a </a:t>
            </a:r>
            <a:r>
              <a:rPr lang="en-US" sz="2200" dirty="0" err="1">
                <a:latin typeface="+mn-lt"/>
              </a:rPr>
              <a:t>dok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kinestetičkom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stilu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pripada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samo</a:t>
            </a:r>
            <a:r>
              <a:rPr lang="en-US" sz="2200" dirty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6,9%</a:t>
            </a:r>
            <a:r>
              <a:rPr lang="en-US" sz="2200" dirty="0">
                <a:latin typeface="+mn-lt"/>
              </a:rPr>
              <a:t>. </a:t>
            </a:r>
            <a:r>
              <a:rPr lang="en-US" sz="2200" dirty="0" err="1">
                <a:latin typeface="+mn-lt"/>
              </a:rPr>
              <a:t>Zaključujemo</a:t>
            </a:r>
            <a:r>
              <a:rPr lang="en-US" sz="2200" dirty="0">
                <a:latin typeface="+mn-lt"/>
              </a:rPr>
              <a:t>  </a:t>
            </a:r>
            <a:r>
              <a:rPr lang="en-US" sz="2200" dirty="0" err="1">
                <a:latin typeface="+mn-lt"/>
              </a:rPr>
              <a:t>takodje,da</a:t>
            </a:r>
            <a:r>
              <a:rPr lang="en-US" sz="2200" dirty="0">
                <a:latin typeface="+mn-lt"/>
              </a:rPr>
              <a:t>  </a:t>
            </a:r>
            <a:r>
              <a:rPr lang="en-US" sz="2200" dirty="0" err="1">
                <a:latin typeface="+mn-lt"/>
              </a:rPr>
              <a:t>veliki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broj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dece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vizuelisti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da </a:t>
            </a:r>
            <a:r>
              <a:rPr lang="en-US" sz="2200" dirty="0" err="1">
                <a:latin typeface="+mn-lt"/>
              </a:rPr>
              <a:t>uče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tako</a:t>
            </a:r>
            <a:r>
              <a:rPr lang="en-US" sz="2200" dirty="0">
                <a:latin typeface="+mn-lt"/>
              </a:rPr>
              <a:t> da </a:t>
            </a:r>
            <a:r>
              <a:rPr lang="en-US" sz="2200" dirty="0" err="1">
                <a:latin typeface="+mn-lt"/>
              </a:rPr>
              <a:t>moraju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nešto</a:t>
            </a:r>
            <a:r>
              <a:rPr lang="en-US" sz="2200" dirty="0">
                <a:latin typeface="+mn-lt"/>
              </a:rPr>
              <a:t> da vide da bi </a:t>
            </a:r>
            <a:r>
              <a:rPr lang="en-US" sz="2200" dirty="0" err="1">
                <a:latin typeface="+mn-lt"/>
              </a:rPr>
              <a:t>zapamtili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uočavaju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detalje</a:t>
            </a:r>
            <a:r>
              <a:rPr lang="en-US" sz="2200" dirty="0">
                <a:latin typeface="+mn-lt"/>
              </a:rPr>
              <a:t>, vole da </a:t>
            </a:r>
            <a:r>
              <a:rPr lang="en-US" sz="2200" dirty="0" err="1">
                <a:latin typeface="+mn-lt"/>
              </a:rPr>
              <a:t>čitaju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više</a:t>
            </a:r>
            <a:r>
              <a:rPr lang="en-US" sz="2200" dirty="0">
                <a:latin typeface="+mn-lt"/>
              </a:rPr>
              <a:t> vole </a:t>
            </a:r>
            <a:r>
              <a:rPr lang="en-US" sz="2200" dirty="0" err="1">
                <a:latin typeface="+mn-lt"/>
              </a:rPr>
              <a:t>pismeno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ispitivanje</a:t>
            </a:r>
            <a:r>
              <a:rPr lang="en-US" sz="2200" dirty="0">
                <a:latin typeface="+mn-lt"/>
              </a:rPr>
              <a:t> od </a:t>
            </a:r>
            <a:r>
              <a:rPr lang="en-US" sz="2200" dirty="0" err="1">
                <a:latin typeface="+mn-lt"/>
              </a:rPr>
              <a:t>usmenog</a:t>
            </a:r>
            <a:r>
              <a:rPr lang="en-US" sz="2200" dirty="0">
                <a:latin typeface="+mn-lt"/>
              </a:rPr>
              <a:t>.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U </a:t>
            </a:r>
            <a:r>
              <a:rPr lang="en-US" sz="2200" dirty="0" err="1">
                <a:latin typeface="+mn-lt"/>
              </a:rPr>
              <a:t>našoj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školi</a:t>
            </a:r>
            <a:r>
              <a:rPr lang="en-US" sz="2200" dirty="0">
                <a:latin typeface="+mn-lt"/>
              </a:rPr>
              <a:t> od </a:t>
            </a:r>
            <a:r>
              <a:rPr lang="en-US" sz="2200" dirty="0" err="1">
                <a:latin typeface="+mn-lt"/>
              </a:rPr>
              <a:t>blizu</a:t>
            </a:r>
            <a:r>
              <a:rPr lang="en-US" sz="2200" dirty="0">
                <a:latin typeface="+mn-lt"/>
              </a:rPr>
              <a:t> </a:t>
            </a:r>
            <a:r>
              <a:rPr lang="sr-Latn-RS" sz="2200" b="1" dirty="0" smtClean="0">
                <a:latin typeface="+mn-lt"/>
              </a:rPr>
              <a:t>1000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đaka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naš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uzorak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za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anketiranje</a:t>
            </a:r>
            <a:r>
              <a:rPr lang="en-US" sz="2200" dirty="0">
                <a:latin typeface="+mn-lt"/>
              </a:rPr>
              <a:t> je bio </a:t>
            </a:r>
            <a:r>
              <a:rPr lang="en-US" sz="2200" dirty="0" err="1">
                <a:latin typeface="+mn-lt"/>
              </a:rPr>
              <a:t>mali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svega</a:t>
            </a:r>
            <a:r>
              <a:rPr lang="en-US" sz="2200" b="1" dirty="0">
                <a:latin typeface="+mn-lt"/>
              </a:rPr>
              <a:t> 74 </a:t>
            </a:r>
            <a:r>
              <a:rPr lang="en-US" sz="2200" dirty="0" err="1">
                <a:latin typeface="+mn-lt"/>
              </a:rPr>
              <a:t>učenika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to </a:t>
            </a:r>
            <a:r>
              <a:rPr lang="en-US" sz="2200" dirty="0" err="1">
                <a:latin typeface="+mn-lt"/>
              </a:rPr>
              <a:t>samo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učenici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starije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smene</a:t>
            </a:r>
            <a:r>
              <a:rPr lang="en-US" sz="2200" dirty="0">
                <a:latin typeface="+mn-lt"/>
              </a:rPr>
              <a:t>, od </a:t>
            </a:r>
            <a:r>
              <a:rPr lang="en-US" sz="2200" b="1" dirty="0">
                <a:latin typeface="+mn-lt"/>
              </a:rPr>
              <a:t>5</a:t>
            </a:r>
            <a:r>
              <a:rPr lang="en-US" sz="2200" dirty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– 8.razreda</a:t>
            </a:r>
            <a:r>
              <a:rPr lang="en-US" sz="2200" dirty="0">
                <a:latin typeface="+mn-lt"/>
              </a:rPr>
              <a:t>. </a:t>
            </a:r>
            <a:r>
              <a:rPr lang="en-US" sz="2200" dirty="0" err="1">
                <a:latin typeface="+mn-lt"/>
              </a:rPr>
              <a:t>Ipak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smo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osnovu</a:t>
            </a:r>
            <a:r>
              <a:rPr lang="en-US" sz="2200" dirty="0">
                <a:latin typeface="+mn-lt"/>
              </a:rPr>
              <a:t> toga </a:t>
            </a:r>
            <a:r>
              <a:rPr lang="en-US" sz="2200" dirty="0" err="1">
                <a:latin typeface="+mn-lt"/>
              </a:rPr>
              <a:t>dobili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interesantne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rezultate</a:t>
            </a:r>
            <a:r>
              <a:rPr lang="en-US" sz="2200" dirty="0">
                <a:latin typeface="+mn-lt"/>
              </a:rPr>
              <a:t> da </a:t>
            </a:r>
            <a:r>
              <a:rPr lang="en-US" sz="2200" dirty="0" err="1">
                <a:latin typeface="+mn-lt"/>
              </a:rPr>
              <a:t>skoro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svi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učenici</a:t>
            </a:r>
            <a:r>
              <a:rPr lang="en-US" sz="2200" dirty="0">
                <a:latin typeface="+mn-lt"/>
              </a:rPr>
              <a:t> u </a:t>
            </a:r>
            <a:r>
              <a:rPr lang="en-US" sz="2200" dirty="0" err="1">
                <a:latin typeface="+mn-lt"/>
              </a:rPr>
              <a:t>školi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pripadaju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auditivnom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vizuelnom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tipu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što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znači</a:t>
            </a:r>
            <a:r>
              <a:rPr lang="en-US" sz="2200" dirty="0">
                <a:latin typeface="+mn-lt"/>
              </a:rPr>
              <a:t> da se u </a:t>
            </a:r>
            <a:r>
              <a:rPr lang="en-US" sz="2200" dirty="0" err="1">
                <a:latin typeface="+mn-lt"/>
              </a:rPr>
              <a:t>našoj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školi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učenje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odvija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slušanjem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nastavnika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gledanjem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slušanjem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prezentacija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predavanju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slušanjem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melodija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posmatranjem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korišćenjem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likovnih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tehnika</a:t>
            </a:r>
            <a:r>
              <a:rPr lang="en-US" sz="2200" dirty="0">
                <a:latin typeface="+mn-lt"/>
              </a:rPr>
              <a:t> , </a:t>
            </a:r>
            <a:r>
              <a:rPr lang="en-US" sz="2200" dirty="0" err="1">
                <a:latin typeface="+mn-lt"/>
              </a:rPr>
              <a:t>veština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itd</a:t>
            </a:r>
            <a:r>
              <a:rPr lang="en-US" sz="2200" dirty="0">
                <a:latin typeface="+mn-lt"/>
              </a:rPr>
              <a:t>...</a:t>
            </a:r>
            <a:br>
              <a:rPr lang="en-US" sz="2200" dirty="0">
                <a:latin typeface="+mn-lt"/>
              </a:rPr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3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r-Cyrl-RS" u="sng" dirty="0" smtClean="0">
                <a:latin typeface="+mn-lt"/>
              </a:rPr>
              <a:t>Графички приказ:</a:t>
            </a:r>
            <a:endParaRPr lang="en-US" u="sng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340769"/>
            <a:ext cx="7637234" cy="136815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00297" y="2700632"/>
            <a:ext cx="5760640" cy="34625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60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679</TotalTime>
  <Words>486</Words>
  <Application>Microsoft Office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ANALIZA ANKETA UČENIKA I RODITELJA</vt:lpstr>
      <vt:lpstr>PowerPoint Presentation</vt:lpstr>
      <vt:lpstr>IZVEŠTAJ O STILOVIMA UČENJA</vt:lpstr>
      <vt:lpstr>                               O tehnikama učenja:  Uzorak za anketiranje je 74 učenika. Analizom anketa dobili smo ovakve rezultate: 36 uči auditivnim stilom ( 48,6% ) ,  33 uči vizuelnim stilom (44,5% ) i samo  5 (6,9%) učenika uči kinestetičkim stilom. Svi učenici su mogli da pogledaju prezentaciju pod nazivom “Stilovi učenja”, koja je održana početkom ovog meseca i nalazi se na sajtu naše škole. U okviru ankete o stilovima i tehnikama učenja, na kraju je bila tabela sa tehnikama učenja koje učenici koriste i ponudjenim odgovorima: nikad, retko, ponekad, često i uvek. Na osnovu obrađenih podataka dobili smo sledeće rezultate: </vt:lpstr>
      <vt:lpstr>PowerPoint Presentation</vt:lpstr>
      <vt:lpstr>NIKAD: -korišćenje mnemoničkih sredstava (veština da se mogućnost pamćenja potpomogne izvesnim pomoćnim sredstvima) -pravljenje mapa uma PONEKAD: -razrada naučenog ČESTO: -sumiranje naučenog -brzo čitanje teksta pre učenja UVEK: -zamišljam da objašnjavam nekome ono što učim -postavljam pitanje dok učim gradivo -izrada beležaka u toku učenja  -podvlačenje najbitnijeg -provera naučenog -rasporedjivanje učenja u više delova -ponovno iščitavanje naučenog gradiva -razmišljam kako mogu da popravim svoje učenje </vt:lpstr>
      <vt:lpstr>Najviše odgovora dobili smo pod tvrdnjom UVEK i najveći broj đaka je zaokružio tvrdnje koje su date pod konstataciom UVEK. To nam govori da većina učenika uči temeljno iščitavajući tekst, deleći ga na delove, podvlačeći najbitnije, proveravaju sebe i razmišljaju kako da poprave svoje učenje, a samim tim i ocenu. Zaključujemo da najveći broj učenika bolje pamti i uči slušanjem predavanja, pričljivi su (vole raspravu), otvorene su, komunikativne osobe i preferiraju usmeno ispitivanje. Na osnovu toga, mišljenja smo da treba više truda posvetiti učenju u školi na časovima slušajući nastavnika i uključujući se u diskusiju i debatu.  </vt:lpstr>
      <vt:lpstr>Primetili smo da je vrlo mala razlika izmedju auditivnog i vizuelnog stila učenja naših učenika. Po dobijenim rezultatima, auditivnom stilu pripada 48,6%, vizuelnom 44,5%, a dok kinestetičkom stilu pripada samo 6,9%. Zaključujemo  takodje,da  veliki broj dece su vizuelisti i da uče tako da moraju nešto da vide da bi zapamtili, uočavaju detalje, vole da čitaju, više vole pismeno ispitivanje od usmenog.  U našoj školi od blizu 1000 đaka, naš uzorak za anketiranje je bio mali, svega 74 učenika i to samo učenici starije smene, od 5 – 8.razreda. Ipak smo na osnovu toga dobili interesantne rezultate da skoro svi učenici u školi pripadaju auditivnom i vizuelnom tipu, što znači da se u našoj školi učenje odvija slušanjem nastavnika, gledanjem i slušanjem prezentacija pri predavanju, slušanjem melodija, posmatranjem i korišćenjem likovnih tehnika , veština itd... </vt:lpstr>
      <vt:lpstr>Графички приказ:</vt:lpstr>
      <vt:lpstr>IZVEŠTAJ O REZULTATIMA UPITNIKA ZA RODITELJE</vt:lpstr>
      <vt:lpstr>PowerPoint Presentation</vt:lpstr>
      <vt:lpstr>2. Da li ste učili kada ste bili u školi i kakav Vam je bio uspeh?</vt:lpstr>
      <vt:lpstr>3. Koji Vam je bio najlakši način za učenje?</vt:lpstr>
      <vt:lpstr>4. Da li ste i nakon što ste završili redovno školovanje nešto učili? Šta i kako?</vt:lpstr>
      <vt:lpstr>5. Koji način učenja bi učenicima preporučili za učenje?</vt:lpstr>
      <vt:lpstr>PowerPoint Presentation</vt:lpstr>
      <vt:lpstr>PowerPoint Presentation</vt:lpstr>
      <vt:lpstr>PowerPoint Presentation</vt:lpstr>
      <vt:lpstr>9. Kada Vam je bilo lakše da učite?</vt:lpstr>
      <vt:lpstr>10. Da li se tehnike učenja koje ste Vi koristili dok ste bili đak razlikuju od tehnika učenja koje danas koristi Vaše dete? Navedite ovu razliku ako postoji…</vt:lpstr>
      <vt:lpstr>PowerPoint Presentation</vt:lpstr>
      <vt:lpstr>12. Da li mislite da je učenje na greškama dobro?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СТИЛОВИ  УЧЕЊА</dc:title>
  <dc:creator>TODIC</dc:creator>
  <cp:lastModifiedBy>Windows User</cp:lastModifiedBy>
  <cp:revision>51</cp:revision>
  <dcterms:created xsi:type="dcterms:W3CDTF">2018-11-14T18:42:12Z</dcterms:created>
  <dcterms:modified xsi:type="dcterms:W3CDTF">2018-12-13T21:11:23Z</dcterms:modified>
</cp:coreProperties>
</file>